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320" r:id="rId3"/>
    <p:sldId id="326" r:id="rId4"/>
    <p:sldId id="321" r:id="rId5"/>
    <p:sldId id="325" r:id="rId6"/>
    <p:sldId id="324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FF"/>
    <a:srgbClr val="008000"/>
    <a:srgbClr val="FFFF00"/>
    <a:srgbClr val="FF0000"/>
    <a:srgbClr val="FF3300"/>
    <a:srgbClr val="FF99FF"/>
    <a:srgbClr val="9966FF"/>
    <a:srgbClr val="FF66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6629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588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_ejTdJtdFs" TargetMode="External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d9udp9o2mc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microsoft.com/office/2017/06/relationships/model3d" Target="../media/model3d1.glb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naver.com/cyenglish1/221429168509" TargetMode="External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hyperlink" Target="https://www.youtube.com/watch?v=lRF3h4yePkM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hyperlink" Target="https://www.youtube.com/watch?v=hAYc_Dplk5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382979"/>
            <a:ext cx="10182447" cy="362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r>
              <a:rPr lang="ko-KR" altLang="en-US" sz="6700" b="1" dirty="0"/>
              <a:t>중고급반을 위한 </a:t>
            </a:r>
            <a:br>
              <a:rPr lang="en-US" altLang="ko-KR" sz="6700" b="1" dirty="0"/>
            </a:br>
            <a:r>
              <a:rPr lang="ko-KR" altLang="en-US" sz="6700" b="1" dirty="0"/>
              <a:t>글쓰기 수업 </a:t>
            </a:r>
            <a:r>
              <a:rPr lang="en-US" altLang="ko-KR" sz="6700" b="1" dirty="0"/>
              <a:t>13</a:t>
            </a:r>
            <a:br>
              <a:rPr lang="en-US" altLang="ko-KR" sz="6700" b="1" dirty="0"/>
            </a:br>
            <a:br>
              <a:rPr lang="ko-KR" dirty="0"/>
            </a:br>
            <a:r>
              <a:rPr lang="ko-KR" altLang="en-US" b="1" dirty="0">
                <a:solidFill>
                  <a:srgbClr val="0000CC"/>
                </a:solidFill>
              </a:rPr>
              <a:t>조기 외국어 교육</a:t>
            </a:r>
            <a:endParaRPr b="1" dirty="0">
              <a:solidFill>
                <a:srgbClr val="0000CC"/>
              </a:solidFill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807AD7B3-0DF9-4F7E-8D4B-2DCE9506C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/>
              <a:t>도입학습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363AE-9970-4FA0-8B2B-C05DF20F65CD}"/>
              </a:ext>
            </a:extLst>
          </p:cNvPr>
          <p:cNvSpPr txBox="1"/>
          <p:nvPr/>
        </p:nvSpPr>
        <p:spPr>
          <a:xfrm>
            <a:off x="361950" y="1556878"/>
            <a:ext cx="114300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다음 비디오를 먼저 시청하고 무엇을 듣고 </a:t>
            </a:r>
            <a:endParaRPr lang="en-US" altLang="ko-KR" sz="3600" b="1" dirty="0"/>
          </a:p>
          <a:p>
            <a:r>
              <a:rPr lang="en-US" altLang="ko-KR" sz="3600" b="1" dirty="0"/>
              <a:t>      </a:t>
            </a:r>
            <a:r>
              <a:rPr lang="ko-KR" altLang="en-US" sz="3600" b="1" dirty="0"/>
              <a:t>이해했는지 옆 사람과 의견을 나누어 보세요</a:t>
            </a:r>
            <a:r>
              <a:rPr lang="en-US" altLang="ko-KR" sz="3600" b="1" dirty="0"/>
              <a:t>.</a:t>
            </a:r>
            <a:endParaRPr lang="en-US" altLang="ko-KR" sz="1050" b="1" dirty="0"/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https://www.youtube.com/watch?v=B_ejTdJtdFs</a:t>
            </a:r>
            <a:r>
              <a:rPr lang="en-US" altLang="ko-KR" b="1" dirty="0">
                <a:solidFill>
                  <a:srgbClr val="FF0000"/>
                </a:solidFill>
              </a:rPr>
              <a:t>               </a:t>
            </a:r>
          </a:p>
          <a:p>
            <a:endParaRPr lang="en-US" altLang="ko-KR" sz="2800" b="1" dirty="0">
              <a:solidFill>
                <a:srgbClr val="0000CC"/>
              </a:solidFill>
              <a:latin typeface="+mn-ea"/>
            </a:endParaRP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1)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외국어 교육은 언제부터 하는 게 좋다고 했나요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2)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외국어는 얼마나 잘해야 한다고 했나요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3)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외국어 교육은 필요하다고 생각하나요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왜 필요한가요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4)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여러분은 언제부터 외국어 교육을 하면 좋다고 생각하나요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 </a:t>
            </a:r>
          </a:p>
        </p:txBody>
      </p:sp>
      <p:pic>
        <p:nvPicPr>
          <p:cNvPr id="9" name="Graphic 8" descr="Cactus">
            <a:extLst>
              <a:ext uri="{FF2B5EF4-FFF2-40B4-BE49-F238E27FC236}">
                <a16:creationId xmlns:a16="http://schemas.microsoft.com/office/drawing/2014/main" id="{1284F82A-B654-474B-AEF3-DD7439E8FA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7328" y="4525947"/>
            <a:ext cx="1171979" cy="1280299"/>
          </a:xfrm>
          <a:prstGeom prst="rect">
            <a:avLst/>
          </a:prstGeom>
        </p:spPr>
      </p:pic>
      <p:pic>
        <p:nvPicPr>
          <p:cNvPr id="10" name="Graphic 9" descr="Cheers">
            <a:extLst>
              <a:ext uri="{FF2B5EF4-FFF2-40B4-BE49-F238E27FC236}">
                <a16:creationId xmlns:a16="http://schemas.microsoft.com/office/drawing/2014/main" id="{EC9FBD40-4840-4DB7-9BF6-23E4E2324A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7328" y="166981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43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아래에 나오는 단어를 먼저 찾아보세요</a:t>
            </a:r>
            <a:r>
              <a:rPr lang="en-US" altLang="ko-KR" sz="3600" b="1" dirty="0"/>
              <a:t>.</a:t>
            </a:r>
            <a:endParaRPr lang="ko-KR" altLang="en-US" sz="3000" b="1" dirty="0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6A034597-891B-4AFB-9B5C-931BAE636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052976"/>
              </p:ext>
            </p:extLst>
          </p:nvPr>
        </p:nvGraphicFramePr>
        <p:xfrm>
          <a:off x="360408" y="2053661"/>
          <a:ext cx="11429515" cy="3855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507">
                  <a:extLst>
                    <a:ext uri="{9D8B030D-6E8A-4147-A177-3AD203B41FA5}">
                      <a16:colId xmlns:a16="http://schemas.microsoft.com/office/drawing/2014/main" val="1568373591"/>
                    </a:ext>
                  </a:extLst>
                </a:gridCol>
                <a:gridCol w="3599234">
                  <a:extLst>
                    <a:ext uri="{9D8B030D-6E8A-4147-A177-3AD203B41FA5}">
                      <a16:colId xmlns:a16="http://schemas.microsoft.com/office/drawing/2014/main" val="2444028524"/>
                    </a:ext>
                  </a:extLst>
                </a:gridCol>
                <a:gridCol w="2373549">
                  <a:extLst>
                    <a:ext uri="{9D8B030D-6E8A-4147-A177-3AD203B41FA5}">
                      <a16:colId xmlns:a16="http://schemas.microsoft.com/office/drawing/2014/main" val="125224486"/>
                    </a:ext>
                  </a:extLst>
                </a:gridCol>
                <a:gridCol w="3385225">
                  <a:extLst>
                    <a:ext uri="{9D8B030D-6E8A-4147-A177-3AD203B41FA5}">
                      <a16:colId xmlns:a16="http://schemas.microsoft.com/office/drawing/2014/main" val="4092300479"/>
                    </a:ext>
                  </a:extLst>
                </a:gridCol>
              </a:tblGrid>
              <a:tr h="6186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5992237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300" b="1" dirty="0"/>
                        <a:t>획득</a:t>
                      </a:r>
                      <a:r>
                        <a:rPr lang="en-US" altLang="ko-KR" sz="2300" b="1" dirty="0"/>
                        <a:t>/</a:t>
                      </a:r>
                      <a:r>
                        <a:rPr lang="ko-KR" altLang="en-US" sz="2300" b="1" dirty="0"/>
                        <a:t>습득하다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세분화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312650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인식하다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노출시키다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078311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정교해지다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내장되다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578175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모국어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지능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59531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소통하다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취학하다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831542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영유아기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직관력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54783"/>
                  </a:ext>
                </a:extLst>
              </a:tr>
            </a:tbl>
          </a:graphicData>
        </a:graphic>
      </p:graphicFrame>
      <p:sp>
        <p:nvSpPr>
          <p:cNvPr id="6" name="TextBox 13">
            <a:extLst>
              <a:ext uri="{FF2B5EF4-FFF2-40B4-BE49-F238E27FC236}">
                <a16:creationId xmlns:a16="http://schemas.microsoft.com/office/drawing/2014/main" id="{C3BA35DB-3B48-467C-A4A5-A7353E808F0B}"/>
              </a:ext>
            </a:extLst>
          </p:cNvPr>
          <p:cNvSpPr txBox="1"/>
          <p:nvPr/>
        </p:nvSpPr>
        <p:spPr>
          <a:xfrm>
            <a:off x="3005224" y="2694057"/>
            <a:ext cx="2547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obtain, acquire</a:t>
            </a:r>
            <a:endParaRPr lang="ko-KR" altLang="en-US" sz="2400" dirty="0"/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F8E6B4ED-D8F6-4EB7-9D4E-531B7ED9FE25}"/>
              </a:ext>
            </a:extLst>
          </p:cNvPr>
          <p:cNvSpPr txBox="1"/>
          <p:nvPr/>
        </p:nvSpPr>
        <p:spPr>
          <a:xfrm>
            <a:off x="3283408" y="3260882"/>
            <a:ext cx="1863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recognize</a:t>
            </a:r>
            <a:endParaRPr lang="ko-KR" altLang="en-US" sz="2000" dirty="0"/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1C8088BC-E913-4F83-8127-1FEF2E713A37}"/>
              </a:ext>
            </a:extLst>
          </p:cNvPr>
          <p:cNvSpPr txBox="1"/>
          <p:nvPr/>
        </p:nvSpPr>
        <p:spPr>
          <a:xfrm>
            <a:off x="2779973" y="3751785"/>
            <a:ext cx="29241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become exquisite</a:t>
            </a:r>
            <a:endParaRPr lang="ko-KR" altLang="en-US" sz="2400" dirty="0"/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082B088E-20C9-4A8E-9EE8-5639861FFDFC}"/>
              </a:ext>
            </a:extLst>
          </p:cNvPr>
          <p:cNvSpPr txBox="1"/>
          <p:nvPr/>
        </p:nvSpPr>
        <p:spPr>
          <a:xfrm>
            <a:off x="3208542" y="4327311"/>
            <a:ext cx="21707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mother tongue</a:t>
            </a:r>
            <a:endParaRPr lang="ko-KR" altLang="en-US" dirty="0"/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E1FE0C71-CC67-48FD-8503-DCEBF990CF4A}"/>
              </a:ext>
            </a:extLst>
          </p:cNvPr>
          <p:cNvSpPr txBox="1"/>
          <p:nvPr/>
        </p:nvSpPr>
        <p:spPr>
          <a:xfrm>
            <a:off x="3061500" y="4870749"/>
            <a:ext cx="2358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communicate</a:t>
            </a:r>
            <a:endParaRPr lang="ko-KR" altLang="en-US" sz="2400" dirty="0"/>
          </a:p>
        </p:txBody>
      </p:sp>
      <p:sp>
        <p:nvSpPr>
          <p:cNvPr id="34" name="TextBox 13">
            <a:extLst>
              <a:ext uri="{FF2B5EF4-FFF2-40B4-BE49-F238E27FC236}">
                <a16:creationId xmlns:a16="http://schemas.microsoft.com/office/drawing/2014/main" id="{AD9355C8-5624-4425-BF8A-AE6E51B3984C}"/>
              </a:ext>
            </a:extLst>
          </p:cNvPr>
          <p:cNvSpPr txBox="1"/>
          <p:nvPr/>
        </p:nvSpPr>
        <p:spPr>
          <a:xfrm>
            <a:off x="2861229" y="5404424"/>
            <a:ext cx="28729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infants and children</a:t>
            </a:r>
            <a:endParaRPr lang="ko-KR" altLang="en-US" sz="2000" dirty="0"/>
          </a:p>
        </p:txBody>
      </p:sp>
      <p:sp>
        <p:nvSpPr>
          <p:cNvPr id="35" name="TextBox 13">
            <a:extLst>
              <a:ext uri="{FF2B5EF4-FFF2-40B4-BE49-F238E27FC236}">
                <a16:creationId xmlns:a16="http://schemas.microsoft.com/office/drawing/2014/main" id="{F0409DDD-D645-4BD8-B7F6-348F8FCDD050}"/>
              </a:ext>
            </a:extLst>
          </p:cNvPr>
          <p:cNvSpPr txBox="1"/>
          <p:nvPr/>
        </p:nvSpPr>
        <p:spPr>
          <a:xfrm>
            <a:off x="8478404" y="2687438"/>
            <a:ext cx="3352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fragmentation, division </a:t>
            </a:r>
            <a:endParaRPr lang="ko-KR" altLang="en-US" sz="2400" dirty="0"/>
          </a:p>
        </p:txBody>
      </p:sp>
      <p:sp>
        <p:nvSpPr>
          <p:cNvPr id="36" name="TextBox 13">
            <a:extLst>
              <a:ext uri="{FF2B5EF4-FFF2-40B4-BE49-F238E27FC236}">
                <a16:creationId xmlns:a16="http://schemas.microsoft.com/office/drawing/2014/main" id="{790E6B28-4AFB-4AFB-AF08-D55791758811}"/>
              </a:ext>
            </a:extLst>
          </p:cNvPr>
          <p:cNvSpPr txBox="1"/>
          <p:nvPr/>
        </p:nvSpPr>
        <p:spPr>
          <a:xfrm>
            <a:off x="9412105" y="3215864"/>
            <a:ext cx="15199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expose</a:t>
            </a:r>
            <a:endParaRPr lang="ko-KR" altLang="en-US" sz="2400" dirty="0"/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id="{334E245D-80E8-4E5E-B37D-7BCD30725D8F}"/>
              </a:ext>
            </a:extLst>
          </p:cNvPr>
          <p:cNvSpPr txBox="1"/>
          <p:nvPr/>
        </p:nvSpPr>
        <p:spPr>
          <a:xfrm>
            <a:off x="8314783" y="3784366"/>
            <a:ext cx="35285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200" dirty="0"/>
              <a:t>to be built in/equipped with</a:t>
            </a:r>
            <a:endParaRPr lang="ko-KR" altLang="en-US" sz="2200" dirty="0"/>
          </a:p>
        </p:txBody>
      </p:sp>
      <p:sp>
        <p:nvSpPr>
          <p:cNvPr id="38" name="TextBox 13">
            <a:extLst>
              <a:ext uri="{FF2B5EF4-FFF2-40B4-BE49-F238E27FC236}">
                <a16:creationId xmlns:a16="http://schemas.microsoft.com/office/drawing/2014/main" id="{3D86E0DF-F821-447A-8744-5C6B6448A1EA}"/>
              </a:ext>
            </a:extLst>
          </p:cNvPr>
          <p:cNvSpPr txBox="1"/>
          <p:nvPr/>
        </p:nvSpPr>
        <p:spPr>
          <a:xfrm>
            <a:off x="9234512" y="4288473"/>
            <a:ext cx="1813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intelligence </a:t>
            </a:r>
            <a:endParaRPr lang="ko-KR" altLang="en-US" sz="2400" dirty="0"/>
          </a:p>
        </p:txBody>
      </p:sp>
      <p:sp>
        <p:nvSpPr>
          <p:cNvPr id="39" name="TextBox 13">
            <a:extLst>
              <a:ext uri="{FF2B5EF4-FFF2-40B4-BE49-F238E27FC236}">
                <a16:creationId xmlns:a16="http://schemas.microsoft.com/office/drawing/2014/main" id="{9E6DC8F1-C565-4860-84E9-39DA91495F1A}"/>
              </a:ext>
            </a:extLst>
          </p:cNvPr>
          <p:cNvSpPr txBox="1"/>
          <p:nvPr/>
        </p:nvSpPr>
        <p:spPr>
          <a:xfrm>
            <a:off x="8569844" y="4846613"/>
            <a:ext cx="3058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enter/ go to school</a:t>
            </a:r>
            <a:endParaRPr lang="ko-KR" altLang="en-US" sz="2400" dirty="0"/>
          </a:p>
        </p:txBody>
      </p:sp>
      <p:sp>
        <p:nvSpPr>
          <p:cNvPr id="40" name="TextBox 13">
            <a:extLst>
              <a:ext uri="{FF2B5EF4-FFF2-40B4-BE49-F238E27FC236}">
                <a16:creationId xmlns:a16="http://schemas.microsoft.com/office/drawing/2014/main" id="{08A39ADC-ECD7-4F76-A22A-92805D7AFE34}"/>
              </a:ext>
            </a:extLst>
          </p:cNvPr>
          <p:cNvSpPr txBox="1"/>
          <p:nvPr/>
        </p:nvSpPr>
        <p:spPr>
          <a:xfrm>
            <a:off x="9409844" y="5404753"/>
            <a:ext cx="1247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intuition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26539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622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</a:t>
            </a:r>
            <a:r>
              <a:rPr lang="ko-KR" altLang="en-US" sz="3200" b="1" dirty="0"/>
              <a:t>다음 비디오를 보고 물음의 답을 찾아보세요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600" b="1" dirty="0"/>
              <a:t>       </a:t>
            </a:r>
            <a:r>
              <a:rPr lang="en-US" altLang="ko-KR" sz="34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https://www.youtube.com/watch?v=9d9udp9o2mc</a:t>
            </a:r>
            <a:endParaRPr lang="en-US" altLang="ko-KR" sz="3400" b="1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E6EB31-E5F9-437B-BE86-7253CD00023F}"/>
              </a:ext>
            </a:extLst>
          </p:cNvPr>
          <p:cNvSpPr/>
          <p:nvPr/>
        </p:nvSpPr>
        <p:spPr>
          <a:xfrm>
            <a:off x="302862" y="3241963"/>
            <a:ext cx="11622232" cy="2506329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        1) </a:t>
            </a:r>
            <a:r>
              <a:rPr lang="ko-KR" altLang="en-US" sz="3000" b="1" dirty="0">
                <a:solidFill>
                  <a:schemeClr val="bg1"/>
                </a:solidFill>
              </a:rPr>
              <a:t>모국어와 외국어 습득을 할 수 있는 최적의 시기는 </a:t>
            </a:r>
            <a:endParaRPr lang="en-US" altLang="ko-KR" sz="3000" b="1" dirty="0">
              <a:solidFill>
                <a:schemeClr val="bg1"/>
              </a:solidFill>
            </a:endParaRP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  </a:t>
            </a:r>
            <a:r>
              <a:rPr lang="ko-KR" altLang="en-US" sz="3000" b="1" dirty="0">
                <a:solidFill>
                  <a:schemeClr val="bg1"/>
                </a:solidFill>
              </a:rPr>
              <a:t>언제입니까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2) </a:t>
            </a:r>
            <a:r>
              <a:rPr lang="ko-KR" altLang="en-US" sz="3000" b="1" dirty="0">
                <a:solidFill>
                  <a:schemeClr val="bg1"/>
                </a:solidFill>
              </a:rPr>
              <a:t>어린 아이들이 언어를 쉽게 터득할 수 있는 이유는 뭡니까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3) </a:t>
            </a:r>
            <a:r>
              <a:rPr lang="ko-KR" altLang="en-US" sz="3000" b="1" dirty="0">
                <a:solidFill>
                  <a:schemeClr val="bg1"/>
                </a:solidFill>
              </a:rPr>
              <a:t>늑대 소년의 예를 든 이유는 무엇인가요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4) </a:t>
            </a:r>
            <a:r>
              <a:rPr lang="ko-KR" altLang="en-US" sz="3000" b="1" dirty="0">
                <a:solidFill>
                  <a:schemeClr val="bg1"/>
                </a:solidFill>
              </a:rPr>
              <a:t>조기 영어 교육의 장점은 무엇이라고 했나요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9" name="Graphic 8" descr="Head with gears">
            <a:extLst>
              <a:ext uri="{FF2B5EF4-FFF2-40B4-BE49-F238E27FC236}">
                <a16:creationId xmlns:a16="http://schemas.microsoft.com/office/drawing/2014/main" id="{72ADD1A6-5CCB-4A75-B45E-1459F90039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9550" y="1524173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3D Model 10" descr="Thinking Face Emoji">
                <a:extLst>
                  <a:ext uri="{FF2B5EF4-FFF2-40B4-BE49-F238E27FC236}">
                    <a16:creationId xmlns:a16="http://schemas.microsoft.com/office/drawing/2014/main" id="{AD812D0B-69E5-4C8C-892A-8A3D180FDF7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22656756"/>
                  </p:ext>
                </p:extLst>
              </p:nvPr>
            </p:nvGraphicFramePr>
            <p:xfrm>
              <a:off x="200061" y="4100245"/>
              <a:ext cx="1119712" cy="1100734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1119712" cy="1100734"/>
                    </a:xfrm>
                    <a:prstGeom prst="rect">
                      <a:avLst/>
                    </a:prstGeom>
                  </am3d:spPr>
                  <am3d:camera>
                    <am3d:pos x="0" y="0" z="7833596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9687" d="1000000"/>
                    <am3d:preTrans dx="3" dy="-16951004" dz="-1048983"/>
                    <am3d:scale>
                      <am3d:sx n="1000000" d="1000000"/>
                      <am3d:sy n="1000000" d="1000000"/>
                      <am3d:sz n="1000000" d="1000000"/>
                    </am3d:scale>
                    <am3d:rot ax="-321089" ay="1885119" az="-167774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189781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3D Model 10" descr="Thinking Face Emoji">
                <a:extLst>
                  <a:ext uri="{FF2B5EF4-FFF2-40B4-BE49-F238E27FC236}">
                    <a16:creationId xmlns:a16="http://schemas.microsoft.com/office/drawing/2014/main" id="{AD812D0B-69E5-4C8C-892A-8A3D180FDF7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00061" y="4100245"/>
                <a:ext cx="1119712" cy="1100734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BFF07761-D11B-4C1C-A353-DFE362E80C28}"/>
              </a:ext>
            </a:extLst>
          </p:cNvPr>
          <p:cNvSpPr txBox="1"/>
          <p:nvPr/>
        </p:nvSpPr>
        <p:spPr>
          <a:xfrm>
            <a:off x="443409" y="5813611"/>
            <a:ext cx="3332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altLang="ko-KR" b="1" dirty="0">
                <a:solidFill>
                  <a:srgbClr val="FF0000"/>
                </a:solidFill>
                <a:sym typeface="Wingdings" panose="05000000000000000000" pitchFamily="2" charset="2"/>
              </a:rPr>
              <a:t>@</a:t>
            </a:r>
            <a:r>
              <a:rPr lang="ko-KR" altLang="en-US" b="1" dirty="0">
                <a:solidFill>
                  <a:srgbClr val="FF0000"/>
                </a:solidFill>
                <a:sym typeface="Wingdings" panose="05000000000000000000" pitchFamily="2" charset="2"/>
              </a:rPr>
              <a:t> 이모티콘을 움직여 보세요</a:t>
            </a:r>
            <a:r>
              <a:rPr lang="en-US" altLang="ko-KR" b="1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25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26431" y="1323317"/>
            <a:ext cx="1143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 </a:t>
            </a:r>
            <a:r>
              <a:rPr lang="ko-KR" altLang="en-US" sz="3200" b="1" dirty="0"/>
              <a:t>다음 웹사이트를 둘러 보고 물음에 답하세요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600" b="1" dirty="0"/>
              <a:t>        </a:t>
            </a:r>
            <a:r>
              <a:rPr lang="en-US" altLang="ko-KR" sz="32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https://blog.naver.com/cyenglish1/221429168509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2350FED-2B48-45C4-B02A-A4C4CE03C7F7}"/>
              </a:ext>
            </a:extLst>
          </p:cNvPr>
          <p:cNvSpPr/>
          <p:nvPr/>
        </p:nvSpPr>
        <p:spPr>
          <a:xfrm>
            <a:off x="296997" y="3574473"/>
            <a:ext cx="11622232" cy="2089728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              1) </a:t>
            </a:r>
            <a:r>
              <a:rPr lang="ko-KR" altLang="en-US" sz="2800" b="1" dirty="0">
                <a:solidFill>
                  <a:schemeClr val="bg1"/>
                </a:solidFill>
              </a:rPr>
              <a:t>어린이들의 외국어 교육의 단점이 뭐라고 했나요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2) </a:t>
            </a:r>
            <a:r>
              <a:rPr lang="ko-KR" altLang="en-US" sz="2800" b="1" dirty="0">
                <a:solidFill>
                  <a:schemeClr val="bg1"/>
                </a:solidFill>
              </a:rPr>
              <a:t>어린이들의 외국어 교육의 장점은 뭐라고 했나요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3) </a:t>
            </a:r>
            <a:r>
              <a:rPr lang="ko-KR" altLang="en-US" sz="2800" b="1" dirty="0">
                <a:solidFill>
                  <a:schemeClr val="bg1"/>
                </a:solidFill>
              </a:rPr>
              <a:t>캐나다에서 한 연구는 어떻게 진행됐나요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4) </a:t>
            </a:r>
            <a:r>
              <a:rPr lang="ko-KR" altLang="en-US" sz="2800" b="1" dirty="0">
                <a:solidFill>
                  <a:schemeClr val="bg1"/>
                </a:solidFill>
              </a:rPr>
              <a:t>연구 결과는 어떻게 나왔나요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3" name="Graphic 2" descr="Graduation cap">
            <a:extLst>
              <a:ext uri="{FF2B5EF4-FFF2-40B4-BE49-F238E27FC236}">
                <a16:creationId xmlns:a16="http://schemas.microsoft.com/office/drawing/2014/main" id="{312EE04D-98AE-405D-98C4-53C8CECC8C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4845" y="1545168"/>
            <a:ext cx="914400" cy="914400"/>
          </a:xfrm>
          <a:prstGeom prst="rect">
            <a:avLst/>
          </a:prstGeom>
        </p:spPr>
      </p:pic>
      <p:pic>
        <p:nvPicPr>
          <p:cNvPr id="7" name="Graphic 6" descr="Classroom">
            <a:extLst>
              <a:ext uri="{FF2B5EF4-FFF2-40B4-BE49-F238E27FC236}">
                <a16:creationId xmlns:a16="http://schemas.microsoft.com/office/drawing/2014/main" id="{C3B37DE4-DFA1-430F-AB54-4495DEAC6A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2045" y="41621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7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IV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533399" y="1602291"/>
            <a:ext cx="111537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       아래 링크를 눌러서 비디오를 시청하세요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200" dirty="0">
                <a:solidFill>
                  <a:srgbClr val="FF0000"/>
                </a:solidFill>
              </a:rPr>
              <a:t>       </a:t>
            </a:r>
            <a:r>
              <a:rPr lang="en-US" altLang="ko-KR" sz="32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https://www.youtube.com/watch?v=lRF3h4yePkM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r>
              <a:rPr lang="en-US" altLang="ko-KR" sz="3200" b="1" dirty="0">
                <a:solidFill>
                  <a:srgbClr val="FF0000"/>
                </a:solidFill>
              </a:rPr>
              <a:t>       </a:t>
            </a:r>
            <a:r>
              <a:rPr lang="en-US" altLang="ko-KR" sz="3200" b="1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https://www.youtube.com/watch?v=hAYc_Dplk5A</a:t>
            </a:r>
            <a:endParaRPr lang="en-US" altLang="ko-KR" sz="3200" b="1" dirty="0">
              <a:solidFill>
                <a:srgbClr val="0000FF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0C53B4E-97AC-4EE4-B76C-DD85811AB8A2}"/>
              </a:ext>
            </a:extLst>
          </p:cNvPr>
          <p:cNvSpPr/>
          <p:nvPr/>
        </p:nvSpPr>
        <p:spPr>
          <a:xfrm>
            <a:off x="338562" y="3721100"/>
            <a:ext cx="11622232" cy="2305628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dirty="0">
                <a:solidFill>
                  <a:schemeClr val="bg1"/>
                </a:solidFill>
              </a:rPr>
              <a:t>             자녀와 엄마가 조기 유학을 위해 외국에 가고 혼자 한국에 남아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돈을 버는 아버지를 </a:t>
            </a:r>
            <a:r>
              <a:rPr lang="en-US" altLang="ko-KR" sz="2800" b="1" dirty="0">
                <a:solidFill>
                  <a:schemeClr val="bg1"/>
                </a:solidFill>
              </a:rPr>
              <a:t>‘</a:t>
            </a:r>
            <a:r>
              <a:rPr lang="ko-KR" altLang="en-US" sz="2800" b="1" dirty="0">
                <a:solidFill>
                  <a:schemeClr val="bg1"/>
                </a:solidFill>
              </a:rPr>
              <a:t>기러기 아빠</a:t>
            </a:r>
            <a:r>
              <a:rPr lang="en-US" altLang="ko-KR" sz="2800" b="1" dirty="0">
                <a:solidFill>
                  <a:schemeClr val="bg1"/>
                </a:solidFill>
              </a:rPr>
              <a:t>’</a:t>
            </a:r>
            <a:r>
              <a:rPr lang="ko-KR" altLang="en-US" sz="2800" b="1" dirty="0">
                <a:solidFill>
                  <a:schemeClr val="bg1"/>
                </a:solidFill>
              </a:rPr>
              <a:t>라고 부릅니다</a:t>
            </a:r>
            <a:r>
              <a:rPr lang="en-US" altLang="ko-KR" sz="2800" b="1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여러분은 성인이 된 후에 자녀 교육을 위해 기러기 아빠처럼 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희생할 생각이 있나요</a:t>
            </a:r>
            <a:r>
              <a:rPr lang="en-US" altLang="ko-KR" sz="2800" b="1" dirty="0">
                <a:solidFill>
                  <a:schemeClr val="bg1"/>
                </a:solidFill>
              </a:rPr>
              <a:t>? </a:t>
            </a:r>
            <a:r>
              <a:rPr lang="ko-KR" altLang="en-US" sz="2800" b="1" dirty="0">
                <a:solidFill>
                  <a:schemeClr val="bg1"/>
                </a:solidFill>
              </a:rPr>
              <a:t>기러기 아빠에 대한 여러분의 생각을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한 단락 정도 써 보세요</a:t>
            </a:r>
            <a:r>
              <a:rPr lang="en-US" altLang="ko-KR" sz="28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32FDBC-2B5C-4314-9212-51444DCB4D00}"/>
              </a:ext>
            </a:extLst>
          </p:cNvPr>
          <p:cNvSpPr/>
          <p:nvPr/>
        </p:nvSpPr>
        <p:spPr>
          <a:xfrm>
            <a:off x="231206" y="4932543"/>
            <a:ext cx="180124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Task :     </a:t>
            </a:r>
            <a:endParaRPr lang="ko-KR" alt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6" name="Graphic 5" descr="Plant">
            <a:extLst>
              <a:ext uri="{FF2B5EF4-FFF2-40B4-BE49-F238E27FC236}">
                <a16:creationId xmlns:a16="http://schemas.microsoft.com/office/drawing/2014/main" id="{7113F802-3A21-4177-A5F1-8E2D1C0A79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1447" y="3946080"/>
            <a:ext cx="1077218" cy="1077218"/>
          </a:xfrm>
          <a:prstGeom prst="rect">
            <a:avLst/>
          </a:prstGeom>
        </p:spPr>
      </p:pic>
      <p:pic>
        <p:nvPicPr>
          <p:cNvPr id="3" name="Graphic 2" descr="Duck">
            <a:extLst>
              <a:ext uri="{FF2B5EF4-FFF2-40B4-BE49-F238E27FC236}">
                <a16:creationId xmlns:a16="http://schemas.microsoft.com/office/drawing/2014/main" id="{D1C9B308-CFBB-4B78-8024-483B432D35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4931" y="163823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19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F899D2F-0B74-4E17-8C34-0374BD02E311}"/>
              </a:ext>
            </a:extLst>
          </p:cNvPr>
          <p:cNvSpPr/>
          <p:nvPr/>
        </p:nvSpPr>
        <p:spPr>
          <a:xfrm>
            <a:off x="391390" y="2664628"/>
            <a:ext cx="11249891" cy="2389912"/>
          </a:xfrm>
          <a:prstGeom prst="roundRect">
            <a:avLst/>
          </a:prstGeom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            </a:t>
            </a:r>
            <a:r>
              <a:rPr lang="ko-KR" altLang="en-US" sz="2500" b="1" dirty="0"/>
              <a:t>여러분은 어린 나이에 외국어 교육을 위해 외국으로 유학을 가는</a:t>
            </a:r>
            <a:r>
              <a:rPr lang="en-US" altLang="ko-KR" sz="2500" b="1" dirty="0"/>
              <a:t> </a:t>
            </a:r>
          </a:p>
          <a:p>
            <a:r>
              <a:rPr lang="en-US" altLang="ko-KR" sz="2500" b="1" dirty="0"/>
              <a:t>               ‘</a:t>
            </a:r>
            <a:r>
              <a:rPr lang="ko-KR" altLang="en-US" sz="2500" b="1" dirty="0"/>
              <a:t>조기 유학</a:t>
            </a:r>
            <a:r>
              <a:rPr lang="en-US" altLang="ko-KR" sz="2500" b="1" dirty="0"/>
              <a:t>’</a:t>
            </a:r>
            <a:r>
              <a:rPr lang="ko-KR" altLang="en-US" sz="2500" b="1" dirty="0"/>
              <a:t>에 대해서 어떻게 생각하나요</a:t>
            </a:r>
            <a:r>
              <a:rPr lang="en-US" altLang="ko-KR" sz="2500" b="1" dirty="0"/>
              <a:t>? </a:t>
            </a:r>
            <a:r>
              <a:rPr lang="ko-KR" altLang="en-US" sz="2500" b="1" dirty="0"/>
              <a:t>조기 유학의 장단점과  </a:t>
            </a:r>
            <a:endParaRPr lang="en-US" altLang="ko-KR" sz="2500" b="1" dirty="0"/>
          </a:p>
          <a:p>
            <a:r>
              <a:rPr lang="en-US" altLang="ko-KR" sz="2500" b="1" dirty="0"/>
              <a:t>               </a:t>
            </a:r>
            <a:r>
              <a:rPr lang="ko-KR" altLang="en-US" sz="2500" b="1" dirty="0"/>
              <a:t>조기 유학에 찬성하는지 반대하는지 왜 그렇게 생각하는지 </a:t>
            </a:r>
            <a:endParaRPr lang="en-US" altLang="ko-KR" sz="2500" b="1" dirty="0"/>
          </a:p>
          <a:p>
            <a:r>
              <a:rPr lang="en-US" altLang="ko-KR" sz="2500" b="1" dirty="0"/>
              <a:t>               </a:t>
            </a:r>
            <a:r>
              <a:rPr lang="ko-KR" altLang="en-US" sz="2500" b="1" dirty="0"/>
              <a:t>논리적으로 여러분의 생각을 세 단락 이상 글로 써 보세요</a:t>
            </a:r>
            <a:r>
              <a:rPr lang="en-US" altLang="ko-KR" sz="2500" b="1" dirty="0"/>
              <a:t>.</a:t>
            </a:r>
            <a:endParaRPr lang="ko-KR" altLang="en-US" sz="25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F9C0C0-F991-4B4D-BF4D-87FCA3944BD5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+mn-ea"/>
              </a:rPr>
              <a:t> </a:t>
            </a:r>
            <a:r>
              <a:rPr lang="ko-KR" altLang="en-US" sz="4400" b="1" dirty="0">
                <a:latin typeface="+mn-ea"/>
              </a:rPr>
              <a:t>마지막 과제</a:t>
            </a:r>
            <a:endParaRPr lang="en-US" sz="4400" b="1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63D961-1871-400A-8375-D824509EBBBC}"/>
              </a:ext>
            </a:extLst>
          </p:cNvPr>
          <p:cNvSpPr txBox="1"/>
          <p:nvPr/>
        </p:nvSpPr>
        <p:spPr>
          <a:xfrm>
            <a:off x="550719" y="3859584"/>
            <a:ext cx="1247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Task:</a:t>
            </a:r>
            <a:endParaRPr lang="ko-KR" altLang="en-US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Graphic 3" descr="Leaf">
            <a:extLst>
              <a:ext uri="{FF2B5EF4-FFF2-40B4-BE49-F238E27FC236}">
                <a16:creationId xmlns:a16="http://schemas.microsoft.com/office/drawing/2014/main" id="{C0DEDC95-A6B0-4F63-9D70-79CB311C98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7406" y="294518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3074</TotalTime>
  <Words>494</Words>
  <Application>Microsoft Office PowerPoint</Application>
  <PresentationFormat>Widescreen</PresentationFormat>
  <Paragraphs>87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Calibri</vt:lpstr>
      <vt:lpstr>1_Office Theme</vt:lpstr>
      <vt:lpstr>  중고급반을 위한  글쓰기 수업 13  조기 외국어 교육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299</cp:revision>
  <dcterms:created xsi:type="dcterms:W3CDTF">2020-04-18T22:55:50Z</dcterms:created>
  <dcterms:modified xsi:type="dcterms:W3CDTF">2020-06-29T01:50:52Z</dcterms:modified>
</cp:coreProperties>
</file>